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6" r:id="rId5"/>
    <p:sldId id="283" r:id="rId6"/>
    <p:sldId id="281" r:id="rId7"/>
    <p:sldId id="282" r:id="rId8"/>
    <p:sldId id="257" r:id="rId9"/>
    <p:sldId id="258" r:id="rId10"/>
    <p:sldId id="278" r:id="rId11"/>
    <p:sldId id="273" r:id="rId12"/>
    <p:sldId id="274" r:id="rId13"/>
    <p:sldId id="275" r:id="rId14"/>
    <p:sldId id="279" r:id="rId15"/>
    <p:sldId id="284" r:id="rId16"/>
    <p:sldId id="280" r:id="rId17"/>
    <p:sldId id="269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274" autoAdjust="0"/>
  </p:normalViewPr>
  <p:slideViewPr>
    <p:cSldViewPr snapToGrid="0" showGuides="1">
      <p:cViewPr varScale="1">
        <p:scale>
          <a:sx n="90" d="100"/>
          <a:sy n="90" d="100"/>
        </p:scale>
        <p:origin x="39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19.08.2022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gif>
</file>

<file path=ppt/media/image2.svg>
</file>

<file path=ppt/media/image3.jpg>
</file>

<file path=ppt/media/image4.jpe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19.08.2022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August</a:t>
            </a:r>
            <a:br>
              <a:rPr lang="en-US"/>
            </a:br>
            <a:r>
              <a:rPr lang="en-US"/>
              <a:t>2022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floating red heart with blurry, colorful lights in the backgroun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989351"/>
            <a:ext cx="4960656" cy="2486863"/>
          </a:xfrm>
        </p:spPr>
        <p:txBody>
          <a:bodyPr>
            <a:noAutofit/>
          </a:bodyPr>
          <a:lstStyle/>
          <a:p>
            <a:r>
              <a:rPr lang="en-US" b="1" dirty="0"/>
              <a:t>Learning about A11y helps us all make more informed decisions that can benefit everyone. A concept often referred to as the Curb Cut Effect.</a:t>
            </a:r>
          </a:p>
          <a:p>
            <a:r>
              <a:rPr lang="en-US" b="1" dirty="0"/>
              <a:t>True A11y means also being inclusive.</a:t>
            </a:r>
          </a:p>
          <a:p>
            <a:r>
              <a:rPr lang="en-US" b="1" dirty="0"/>
              <a:t>Be an ally.</a:t>
            </a:r>
          </a:p>
          <a:p>
            <a:r>
              <a:rPr lang="en-US" b="1" dirty="0"/>
              <a:t>Take an A11y first approach.</a:t>
            </a:r>
          </a:p>
          <a:p>
            <a:r>
              <a:rPr lang="en-US" b="1" dirty="0"/>
              <a:t>You cannot 100% automate A11y conformance.</a:t>
            </a:r>
          </a:p>
          <a:p>
            <a:pPr lvl="1"/>
            <a:r>
              <a:rPr lang="en-US" sz="1400" b="1" dirty="0"/>
              <a:t>I have an example and put this line here to remind me to show it!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499516"/>
          </a:xfrm>
        </p:spPr>
        <p:txBody>
          <a:bodyPr/>
          <a:lstStyle/>
          <a:p>
            <a:r>
              <a:rPr lang="en-US" dirty="0"/>
              <a:t>Why should I care about A11y?</a:t>
            </a:r>
          </a:p>
          <a:p>
            <a:r>
              <a:rPr lang="en-US" dirty="0"/>
              <a:t>Why should I learn about A11y?</a:t>
            </a:r>
          </a:p>
          <a:p>
            <a:r>
              <a:rPr lang="en-US" dirty="0"/>
              <a:t>How can I improve A11y?</a:t>
            </a:r>
          </a:p>
          <a:p>
            <a:r>
              <a:rPr lang="en-US" dirty="0"/>
              <a:t>Why not just automate it?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How?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962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E8EEA63-F09D-2D5A-580C-1DCD0A2EC39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70831" y="2955925"/>
            <a:ext cx="9050338" cy="946150"/>
          </a:xfrm>
        </p:spPr>
        <p:txBody>
          <a:bodyPr/>
          <a:lstStyle/>
          <a:p>
            <a:pPr algn="ctr"/>
            <a:r>
              <a:rPr lang="en-US" dirty="0"/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1619391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quizzical looking owl with its head tilted to the right as though confused and looking forwar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11468" b="11468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358114"/>
          </a:xfrm>
        </p:spPr>
        <p:txBody>
          <a:bodyPr/>
          <a:lstStyle/>
          <a:p>
            <a:r>
              <a:rPr lang="en-US" dirty="0"/>
              <a:t>Anything else you would like to know?</a:t>
            </a:r>
          </a:p>
          <a:p>
            <a:r>
              <a:rPr lang="en-US" dirty="0"/>
              <a:t>Anything that did not quite make sense?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427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29AE8-224E-9AD5-685B-70C44C759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98A0A-2DFD-69D8-C721-0E370078F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</a:t>
            </a:fld>
            <a:endParaRPr lang="ru-RU" dirty="0"/>
          </a:p>
        </p:txBody>
      </p:sp>
      <p:pic>
        <p:nvPicPr>
          <p:cNvPr id="1026" name="Picture 2" descr="Thank you to the Code PaLOUsa Sponsors.&#10;Sponsors shown include: Progress, WayStar, Bastian, Code Louisville, eBlu Solutions, Twilio, Scout, AWS, cbts, Prosoft, and CGI.&#10;Friends of Code PaLOUsa listed include Asperitas, Couchbase, Datastax, MongoDB, Redis, and Rocket Mortgage.">
            <a:extLst>
              <a:ext uri="{FF2B5EF4-FFF2-40B4-BE49-F238E27FC236}">
                <a16:creationId xmlns:a16="http://schemas.microsoft.com/office/drawing/2014/main" id="{0D732986-7D6B-FA48-F719-378EC8EE6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596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227" b="23227"/>
          <a:stretch/>
        </p:blipFill>
        <p:spPr>
          <a:xfrm>
            <a:off x="5771770" y="1483675"/>
            <a:ext cx="6421408" cy="3438427"/>
          </a:xfrm>
          <a:noFill/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Who am I and why am I here?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Who am I?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3628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66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</a:p>
          <a:p>
            <a:r>
              <a:rPr lang="en-US" sz="1600" dirty="0"/>
              <a:t>Other W3C Accessibility Guidelines include: UAAG and ATAG.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409921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for:</a:t>
            </a:r>
          </a:p>
          <a:p>
            <a:pPr lvl="1"/>
            <a:r>
              <a:rPr lang="en-US" sz="1600" b="1" dirty="0"/>
              <a:t>P</a:t>
            </a:r>
            <a:r>
              <a:rPr lang="en-US" sz="1600" dirty="0"/>
              <a:t>erceivable</a:t>
            </a:r>
          </a:p>
          <a:p>
            <a:pPr lvl="1"/>
            <a:r>
              <a:rPr lang="en-US" sz="1600" b="1" dirty="0"/>
              <a:t>O</a:t>
            </a:r>
            <a:r>
              <a:rPr lang="en-US" sz="1600" dirty="0"/>
              <a:t>perable</a:t>
            </a:r>
          </a:p>
          <a:p>
            <a:pPr lvl="1"/>
            <a:r>
              <a:rPr lang="en-US" sz="1600" b="1" dirty="0"/>
              <a:t>U</a:t>
            </a:r>
            <a:r>
              <a:rPr lang="en-US" sz="1600" dirty="0"/>
              <a:t>nderstandable</a:t>
            </a:r>
          </a:p>
          <a:p>
            <a:pPr lvl="1"/>
            <a:r>
              <a:rPr lang="en-US" sz="1600" b="1" dirty="0"/>
              <a:t>R</a:t>
            </a:r>
            <a:r>
              <a:rPr lang="en-US" sz="1600" dirty="0"/>
              <a:t>obust</a:t>
            </a:r>
          </a:p>
          <a:p>
            <a:r>
              <a:rPr lang="en-US" dirty="0"/>
              <a:t>Used like categories for the guidelines to help define each respective group of guidelines seeks to accomplish in terms of accessibility.</a:t>
            </a:r>
          </a:p>
          <a:p>
            <a:r>
              <a:rPr lang="en-US" sz="1600"/>
              <a:t>There are 13 </a:t>
            </a:r>
            <a:r>
              <a:rPr lang="en-US" sz="1600" dirty="0"/>
              <a:t>guidelines, as of WCAG 2.1.</a:t>
            </a:r>
          </a:p>
          <a:p>
            <a:r>
              <a:rPr lang="en-US" sz="1600" dirty="0"/>
              <a:t>Each guideline is then further defined using a set of success criterion, which help determine level of conformance (A, AA, or AAA).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375</TotalTime>
  <Words>791</Words>
  <Application>Microsoft Office PowerPoint</Application>
  <PresentationFormat>Widescreen</PresentationFormat>
  <Paragraphs>76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Roboto</vt:lpstr>
      <vt:lpstr>Office Theme</vt:lpstr>
      <vt:lpstr>POUR one out for A11y</vt:lpstr>
      <vt:lpstr>PowerPoint Presentation</vt:lpstr>
      <vt:lpstr>Who am I?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Why? How?</vt:lpstr>
      <vt:lpstr>DEMO TIME!</vt:lpstr>
      <vt:lpstr>QA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Erissa Duvall</cp:lastModifiedBy>
  <cp:revision>24</cp:revision>
  <dcterms:created xsi:type="dcterms:W3CDTF">2021-08-20T02:50:28Z</dcterms:created>
  <dcterms:modified xsi:type="dcterms:W3CDTF">2022-08-19T16:44:51Z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